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93" r:id="rId3"/>
    <p:sldId id="416" r:id="rId4"/>
    <p:sldId id="436" r:id="rId5"/>
    <p:sldId id="437" r:id="rId6"/>
    <p:sldId id="438" r:id="rId7"/>
    <p:sldId id="439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2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gif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.jpg"/><Relationship Id="rId10" Type="http://schemas.openxmlformats.org/officeDocument/2006/relationships/image" Target="../media/image24.jpg"/><Relationship Id="rId4" Type="http://schemas.openxmlformats.org/officeDocument/2006/relationships/image" Target="../media/image19.jpe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4.jpg"/><Relationship Id="rId7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86767"/>
            <a:ext cx="864096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Revolutie in Nederland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79" y="1867895"/>
            <a:ext cx="4652529" cy="3237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0" y="2218467"/>
            <a:ext cx="3463987" cy="42939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15" y="2417125"/>
            <a:ext cx="5180621" cy="382484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Bataafse Republiek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215596" cy="216188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39" y="3140967"/>
            <a:ext cx="2011557" cy="35314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3" y="3004388"/>
            <a:ext cx="3811733" cy="359583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96" y="2852936"/>
            <a:ext cx="3577132" cy="29600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43" y="2204864"/>
            <a:ext cx="3132421" cy="220374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Eenheidsstaat</a:t>
            </a:r>
            <a:r>
              <a:rPr lang="nl-NL" sz="2400" b="1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Gewestelijke onafhankelijkheid </a:t>
            </a:r>
            <a:r>
              <a:rPr lang="nl-NL" sz="2400" b="1" dirty="0" smtClean="0"/>
              <a:t>opgeheven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Openbare scholen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Nationale postdienst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Spellingsregels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ym typeface="Wingdings" panose="05000000000000000000" pitchFamily="2" charset="2"/>
              </a:rPr>
              <a:t>Eenheid van Nederland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ym typeface="Wingdings" panose="05000000000000000000" pitchFamily="2" charset="2"/>
              </a:rPr>
              <a:t>Geen gewestelijke verschillen</a:t>
            </a:r>
            <a:endParaRPr lang="nl-NL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1290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0" y="2218467"/>
            <a:ext cx="3463987" cy="42939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15" y="2417125"/>
            <a:ext cx="5180621" cy="382484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Bataafse Republiek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215596" cy="216188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39" y="3140967"/>
            <a:ext cx="2011557" cy="35314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3" y="3004388"/>
            <a:ext cx="3811733" cy="359583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96" y="2852936"/>
            <a:ext cx="3577132" cy="29600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43" y="2204864"/>
            <a:ext cx="3132421" cy="220374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Eenheidsstaat</a:t>
            </a:r>
            <a:r>
              <a:rPr lang="nl-NL" sz="2400" b="1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Gewestelijke onafhankelijkheid </a:t>
            </a:r>
            <a:r>
              <a:rPr lang="nl-NL" sz="2400" b="1" dirty="0" smtClean="0"/>
              <a:t>opgeheven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Openbare scholen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Nationale postdienst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Spellingsregels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ym typeface="Wingdings" panose="05000000000000000000" pitchFamily="2" charset="2"/>
              </a:rPr>
              <a:t>Eenheid van Nederland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ym typeface="Wingdings" panose="05000000000000000000" pitchFamily="2" charset="2"/>
              </a:rPr>
              <a:t>Geen gewestelijke verschillen</a:t>
            </a:r>
            <a:endParaRPr lang="nl-NL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3413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96" y="1261281"/>
            <a:ext cx="4403359" cy="545833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Bataafse Republiek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10657"/>
            <a:ext cx="4529163" cy="37641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92" y="812684"/>
            <a:ext cx="2657461" cy="2976356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08720"/>
            <a:ext cx="4927092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1795 – 1806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Vazalstaat</a:t>
            </a:r>
            <a:r>
              <a:rPr lang="nl-NL" sz="2400" b="1" dirty="0" smtClean="0"/>
              <a:t> van Frankrijk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100 miljoen gulden betalen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25.000 Franse soldaten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Leningen aan Frankrijk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Gebied afstaan aan Frankrijk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Dictator: Schimmelpenninck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Door Napoleon aangesteld</a:t>
            </a:r>
            <a:endParaRPr lang="nl-NL" sz="2400" b="1" dirty="0"/>
          </a:p>
        </p:txBody>
      </p:sp>
      <p:sp>
        <p:nvSpPr>
          <p:cNvPr id="2" name="Ovaal 1"/>
          <p:cNvSpPr/>
          <p:nvPr/>
        </p:nvSpPr>
        <p:spPr>
          <a:xfrm>
            <a:off x="5481522" y="3406931"/>
            <a:ext cx="821835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7062533" y="3220463"/>
            <a:ext cx="821835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661922" y="5326706"/>
            <a:ext cx="135023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 rot="20785719">
            <a:off x="7207820" y="4593353"/>
            <a:ext cx="821835" cy="226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8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Koninkrijk Holland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08720"/>
            <a:ext cx="7591388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1806 – 1810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Napoleon is ontevreden; wil betere controle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Napoleon </a:t>
            </a:r>
            <a:r>
              <a:rPr lang="nl-NL" sz="2400" b="1" dirty="0" smtClean="0"/>
              <a:t>wordt koning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Broertje van Napoleon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Erg populair onder Nederlanders</a:t>
            </a:r>
          </a:p>
          <a:p>
            <a:pPr lvl="2">
              <a:lnSpc>
                <a:spcPct val="150000"/>
              </a:lnSpc>
            </a:pPr>
            <a:r>
              <a:rPr lang="nl-NL" b="1" dirty="0" smtClean="0"/>
              <a:t>Denkt aan belang van de Nederlanders</a:t>
            </a:r>
          </a:p>
          <a:p>
            <a:pPr lvl="2">
              <a:lnSpc>
                <a:spcPct val="150000"/>
              </a:lnSpc>
            </a:pPr>
            <a:r>
              <a:rPr lang="nl-NL" b="1" dirty="0" smtClean="0"/>
              <a:t>Handel </a:t>
            </a:r>
            <a:r>
              <a:rPr lang="nl-NL" b="1" dirty="0"/>
              <a:t>met Engeland “toegestaan” (smokkel)</a:t>
            </a:r>
          </a:p>
          <a:p>
            <a:pPr lvl="2">
              <a:lnSpc>
                <a:spcPct val="150000"/>
              </a:lnSpc>
            </a:pPr>
            <a:r>
              <a:rPr lang="nl-NL" b="1" dirty="0"/>
              <a:t>Probeert Nederlands te spreken</a:t>
            </a:r>
          </a:p>
          <a:p>
            <a:pPr lvl="2">
              <a:lnSpc>
                <a:spcPct val="150000"/>
              </a:lnSpc>
            </a:pPr>
            <a:r>
              <a:rPr lang="nl-NL" b="1" dirty="0"/>
              <a:t>Bezoekt slachtoffers van een nationale </a:t>
            </a:r>
            <a:r>
              <a:rPr lang="nl-NL" b="1" dirty="0" smtClean="0"/>
              <a:t>ramp</a:t>
            </a:r>
            <a:endParaRPr lang="nl-NL" b="1" dirty="0"/>
          </a:p>
        </p:txBody>
      </p:sp>
      <p:pic>
        <p:nvPicPr>
          <p:cNvPr id="12" name="Afbeelding 11" descr="kruitr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40546"/>
            <a:ext cx="3375645" cy="2927427"/>
          </a:xfrm>
          <a:prstGeom prst="rect">
            <a:avLst/>
          </a:prstGeom>
        </p:spPr>
      </p:pic>
      <p:pic>
        <p:nvPicPr>
          <p:cNvPr id="16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95" y="490365"/>
            <a:ext cx="2332162" cy="3744416"/>
          </a:xfrm>
          <a:prstGeom prst="rect">
            <a:avLst/>
          </a:prstGeom>
        </p:spPr>
      </p:pic>
      <p:pic>
        <p:nvPicPr>
          <p:cNvPr id="11" name="Afbeelding 10" descr="Konijn van ol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1124744"/>
            <a:ext cx="9304154" cy="5256584"/>
          </a:xfrm>
          <a:prstGeom prst="rect">
            <a:avLst/>
          </a:prstGeom>
        </p:spPr>
      </p:pic>
      <p:pic>
        <p:nvPicPr>
          <p:cNvPr id="17" name="Tijdelijke aanduiding voor inhou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52" y="3311987"/>
            <a:ext cx="3244594" cy="231610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3636640"/>
            <a:ext cx="4139637" cy="31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01" y="2345118"/>
            <a:ext cx="5761765" cy="435333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0" y="3068960"/>
            <a:ext cx="4125496" cy="3327900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Keizer Napoleon is ontevreden over zijn broer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Franse belangen zijn ondergeschikt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Nederland wordt deel van het Franse keizerrijk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Napoleon voert veranderingen in</a:t>
            </a:r>
            <a:endParaRPr lang="nl-NL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Burgerlijke stand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Dienstplicht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Nationale wetboeken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Decimale stelsel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0" y="3631523"/>
            <a:ext cx="7280412" cy="308492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Deel van het keizerrijk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77" y="83140"/>
            <a:ext cx="2131480" cy="345033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85" y="845212"/>
            <a:ext cx="2294851" cy="18014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0" y="4143159"/>
            <a:ext cx="4328704" cy="257328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3159"/>
            <a:ext cx="3032302" cy="25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836229"/>
            <a:ext cx="6820138" cy="4649574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1813: Napoleon wordt verslagen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Overwinnaars: Revolutie terugdraaien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Oude Republiek moest terug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Sterke staat ten noorden van Frankrijk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Verenigd Koninkrijk der </a:t>
            </a:r>
            <a:r>
              <a:rPr lang="nl-NL" sz="2400" b="1" dirty="0"/>
              <a:t>N</a:t>
            </a:r>
            <a:r>
              <a:rPr lang="nl-NL" sz="2400" b="1" dirty="0" smtClean="0"/>
              <a:t>ederlanden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Koning Willem I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85122"/>
            <a:ext cx="3731234" cy="523616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Einde Franse Tijd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55" y="822096"/>
            <a:ext cx="3142699" cy="4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20707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968319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1785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77491" y="188035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1805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260335" y="18864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569274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1795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882242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52259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6516216" y="611632"/>
            <a:ext cx="1915" cy="19533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4860032" y="611632"/>
            <a:ext cx="22210" cy="12204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460029" y="1832038"/>
            <a:ext cx="12136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1798</a:t>
            </a:r>
          </a:p>
          <a:p>
            <a:r>
              <a:rPr lang="nl-NL" b="1" dirty="0" smtClean="0"/>
              <a:t>Grondwet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4674495" y="2566645"/>
            <a:ext cx="19857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1805</a:t>
            </a:r>
          </a:p>
          <a:p>
            <a:r>
              <a:rPr lang="en-US" b="1" dirty="0" err="1" smtClean="0"/>
              <a:t>Schimmelpenninck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1438107" y="3472439"/>
            <a:ext cx="2422152" cy="646331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Begin Franse Revolutie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302472" y="2393669"/>
            <a:ext cx="21092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1787</a:t>
            </a:r>
          </a:p>
          <a:p>
            <a:r>
              <a:rPr lang="nl-NL" b="1" dirty="0" err="1" smtClean="0"/>
              <a:t>Goejanverwellesluis</a:t>
            </a:r>
            <a:r>
              <a:rPr lang="nl-NL" b="1" dirty="0" smtClean="0"/>
              <a:t> 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 flipH="1">
            <a:off x="1616391" y="628355"/>
            <a:ext cx="3281" cy="1769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3059832" y="4509236"/>
            <a:ext cx="19976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1795</a:t>
            </a:r>
          </a:p>
          <a:p>
            <a:r>
              <a:rPr lang="nl-NL" b="1" dirty="0" smtClean="0"/>
              <a:t>Bataafse Revolutie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3923928" y="620688"/>
            <a:ext cx="11580" cy="3888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515793"/>
            <a:ext cx="639305" cy="1062456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36770"/>
            <a:ext cx="1562221" cy="104147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13" y="5515144"/>
            <a:ext cx="1527815" cy="106310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36770"/>
            <a:ext cx="669767" cy="1060581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82" y="5586643"/>
            <a:ext cx="1788954" cy="10107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vak 50"/>
          <p:cNvSpPr txBox="1"/>
          <p:nvPr/>
        </p:nvSpPr>
        <p:spPr>
          <a:xfrm>
            <a:off x="5848156" y="3345532"/>
            <a:ext cx="27729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1806</a:t>
            </a:r>
          </a:p>
          <a:p>
            <a:r>
              <a:rPr lang="nl-NL" b="1" dirty="0" smtClean="0"/>
              <a:t>Koning Lodewijk  Napoleon</a:t>
            </a:r>
            <a:endParaRPr lang="nl-NL" dirty="0"/>
          </a:p>
        </p:txBody>
      </p:sp>
      <p:cxnSp>
        <p:nvCxnSpPr>
          <p:cNvPr id="52" name="Rechte verbindingslijn met pijl 51"/>
          <p:cNvCxnSpPr/>
          <p:nvPr/>
        </p:nvCxnSpPr>
        <p:spPr>
          <a:xfrm flipH="1">
            <a:off x="6712965" y="635680"/>
            <a:ext cx="5126" cy="2709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Afbeelding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536770"/>
            <a:ext cx="962906" cy="1078453"/>
          </a:xfrm>
          <a:prstGeom prst="rect">
            <a:avLst/>
          </a:prstGeom>
        </p:spPr>
      </p:pic>
      <p:cxnSp>
        <p:nvCxnSpPr>
          <p:cNvPr id="46" name="Rechte verbindingslijn met pijl 45"/>
          <p:cNvCxnSpPr/>
          <p:nvPr/>
        </p:nvCxnSpPr>
        <p:spPr>
          <a:xfrm>
            <a:off x="2483768" y="620688"/>
            <a:ext cx="39500" cy="28517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8748463" y="628355"/>
            <a:ext cx="1" cy="3562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5336168" y="4190480"/>
            <a:ext cx="37512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1813</a:t>
            </a:r>
          </a:p>
          <a:p>
            <a:r>
              <a:rPr lang="nl-NL" b="1" dirty="0" smtClean="0"/>
              <a:t>Verenigd Koninkrijk der Nederlanden</a:t>
            </a:r>
            <a:endParaRPr lang="nl-NL" dirty="0"/>
          </a:p>
        </p:txBody>
      </p:sp>
      <p:cxnSp>
        <p:nvCxnSpPr>
          <p:cNvPr id="58" name="Rechte verbindingslijn met pijl 57"/>
          <p:cNvCxnSpPr/>
          <p:nvPr/>
        </p:nvCxnSpPr>
        <p:spPr>
          <a:xfrm>
            <a:off x="7812360" y="620688"/>
            <a:ext cx="0" cy="1161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6829599" y="1783613"/>
            <a:ext cx="17748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1810</a:t>
            </a:r>
          </a:p>
          <a:p>
            <a:r>
              <a:rPr lang="en-US" b="1" dirty="0" smtClean="0"/>
              <a:t>Keizer Napoleon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3923929" y="1113245"/>
            <a:ext cx="2796077" cy="3582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Bataafse Republiek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8940" y="4174198"/>
            <a:ext cx="21653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1781 </a:t>
            </a:r>
          </a:p>
          <a:p>
            <a:r>
              <a:rPr lang="nl-NL" b="1" dirty="0" smtClean="0"/>
              <a:t>Pamflet </a:t>
            </a:r>
            <a:r>
              <a:rPr lang="nl-NL" b="1" i="1" dirty="0" smtClean="0"/>
              <a:t>Aan het volk</a:t>
            </a:r>
            <a:endParaRPr lang="nl-NL" i="1" dirty="0"/>
          </a:p>
        </p:txBody>
      </p:sp>
      <p:cxnSp>
        <p:nvCxnSpPr>
          <p:cNvPr id="50" name="Rechte verbindingslijn met pijl 49"/>
          <p:cNvCxnSpPr/>
          <p:nvPr/>
        </p:nvCxnSpPr>
        <p:spPr>
          <a:xfrm>
            <a:off x="232244" y="620688"/>
            <a:ext cx="19276" cy="35535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Afbeelding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19" y="5586643"/>
            <a:ext cx="627189" cy="10152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24" y="5551321"/>
            <a:ext cx="708572" cy="10460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Rechthoek 59"/>
          <p:cNvSpPr/>
          <p:nvPr/>
        </p:nvSpPr>
        <p:spPr>
          <a:xfrm>
            <a:off x="1325203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2621347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/>
          <p:cNvSpPr/>
          <p:nvPr/>
        </p:nvSpPr>
        <p:spPr>
          <a:xfrm>
            <a:off x="3925843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/>
          <p:cNvSpPr/>
          <p:nvPr/>
        </p:nvSpPr>
        <p:spPr>
          <a:xfrm>
            <a:off x="5213635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/>
          <p:cNvSpPr/>
          <p:nvPr/>
        </p:nvSpPr>
        <p:spPr>
          <a:xfrm>
            <a:off x="6518131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/>
          <p:cNvSpPr/>
          <p:nvPr/>
        </p:nvSpPr>
        <p:spPr>
          <a:xfrm>
            <a:off x="7814275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/>
          <p:cNvSpPr txBox="1"/>
          <p:nvPr/>
        </p:nvSpPr>
        <p:spPr>
          <a:xfrm>
            <a:off x="8549196" y="160001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1815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7476309" y="188035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1810</a:t>
            </a:r>
          </a:p>
        </p:txBody>
      </p:sp>
      <p:sp>
        <p:nvSpPr>
          <p:cNvPr id="69" name="Rechthoek 68"/>
          <p:cNvSpPr/>
          <p:nvPr/>
        </p:nvSpPr>
        <p:spPr>
          <a:xfrm>
            <a:off x="6720006" y="1115523"/>
            <a:ext cx="1117706" cy="3582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 smtClean="0">
                <a:solidFill>
                  <a:schemeClr val="tx1"/>
                </a:solidFill>
              </a:rPr>
              <a:t>Koninkrijk Holland</a:t>
            </a:r>
            <a:endParaRPr lang="nl-NL" sz="1300" b="1" dirty="0">
              <a:solidFill>
                <a:schemeClr val="tx1"/>
              </a:solidFill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7812361" y="1126485"/>
            <a:ext cx="952807" cy="3582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 smtClean="0">
                <a:solidFill>
                  <a:schemeClr val="tx1"/>
                </a:solidFill>
              </a:rPr>
              <a:t>Frans Keizerrijk</a:t>
            </a:r>
            <a:endParaRPr lang="nl-NL" sz="1300" b="1" dirty="0">
              <a:solidFill>
                <a:schemeClr val="tx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5496" y="1124744"/>
            <a:ext cx="3900013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b="1" dirty="0" smtClean="0">
                <a:solidFill>
                  <a:schemeClr val="tx1"/>
                </a:solidFill>
              </a:rPr>
              <a:t>Republiek der Zeven Verenigde Nederlanden</a:t>
            </a:r>
            <a:endParaRPr lang="nl-NL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37" grpId="0" animBg="1"/>
      <p:bldP spid="47" grpId="0" animBg="1"/>
      <p:bldP spid="51" grpId="0" animBg="1"/>
      <p:bldP spid="57" grpId="0" animBg="1"/>
      <p:bldP spid="59" grpId="0" animBg="1"/>
      <p:bldP spid="36" grpId="0" animBg="1"/>
      <p:bldP spid="42" grpId="0" animBg="1"/>
      <p:bldP spid="69" grpId="0" animBg="1"/>
      <p:bldP spid="70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707678"/>
          </a:xfrm>
        </p:spPr>
        <p:txBody>
          <a:bodyPr>
            <a:normAutofit fontScale="90000"/>
          </a:bodyPr>
          <a:lstStyle/>
          <a:p>
            <a:r>
              <a:rPr lang="nl-NL" sz="4800" i="1" dirty="0" smtClean="0">
                <a:solidFill>
                  <a:srgbClr val="FF0000"/>
                </a:solidFill>
              </a:rPr>
              <a:t>Ancien Régime </a:t>
            </a:r>
            <a:r>
              <a:rPr lang="nl-NL" sz="4800" dirty="0" smtClean="0">
                <a:solidFill>
                  <a:srgbClr val="FF0000"/>
                </a:solidFill>
              </a:rPr>
              <a:t>in de Republiek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376519"/>
            <a:ext cx="3623032" cy="4599451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79511" y="1435100"/>
            <a:ext cx="5472609" cy="46910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Stadhouder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Prins van Oranje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Erfopvolging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Veel macht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Oligarchie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‘Regentenkliek’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Burgers weinig invloed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393460" y="14056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Willem V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73027"/>
            <a:ext cx="4680994" cy="35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7" y="3501007"/>
            <a:ext cx="3323809" cy="332380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7375818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i="1" dirty="0" smtClean="0">
                <a:solidFill>
                  <a:srgbClr val="FF0000"/>
                </a:solidFill>
              </a:rPr>
              <a:t>“Aan het volk van Nederland…”</a:t>
            </a:r>
            <a:endParaRPr lang="nl-NL" sz="4300" b="1" i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Pamflet</a:t>
            </a:r>
            <a:r>
              <a:rPr lang="en-US" sz="2400" b="1" dirty="0" smtClean="0"/>
              <a:t> in 1781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</a:t>
            </a:r>
            <a:r>
              <a:rPr lang="en-US" sz="2400" b="1" i="1" dirty="0" err="1" smtClean="0"/>
              <a:t>Oranje</a:t>
            </a:r>
            <a:r>
              <a:rPr lang="en-US" sz="2400" b="1" i="1" dirty="0" smtClean="0"/>
              <a:t> is </a:t>
            </a:r>
            <a:r>
              <a:rPr lang="en-US" sz="2400" b="1" i="1" dirty="0" err="1" smtClean="0"/>
              <a:t>heerszuchtig</a:t>
            </a:r>
            <a:r>
              <a:rPr lang="en-US" sz="2400" b="1" i="1" dirty="0" smtClean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“Het </a:t>
            </a:r>
            <a:r>
              <a:rPr lang="en-US" sz="2400" b="1" i="1" dirty="0" err="1" smtClean="0"/>
              <a:t>volk</a:t>
            </a:r>
            <a:r>
              <a:rPr lang="en-US" sz="2400" b="1" i="1" dirty="0" smtClean="0"/>
              <a:t> is </a:t>
            </a:r>
            <a:r>
              <a:rPr lang="en-US" sz="2400" b="1" i="1" dirty="0" err="1" smtClean="0"/>
              <a:t>zijn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erfelijk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eigendom</a:t>
            </a:r>
            <a:r>
              <a:rPr lang="en-US" sz="2400" b="1" i="1" dirty="0" smtClean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</a:t>
            </a:r>
            <a:r>
              <a:rPr lang="en-US" sz="2400" b="1" i="1" dirty="0" err="1" smtClean="0"/>
              <a:t>Hij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ziet</a:t>
            </a:r>
            <a:r>
              <a:rPr lang="en-US" sz="2400" b="1" i="1" dirty="0" smtClean="0"/>
              <a:t> het </a:t>
            </a:r>
            <a:r>
              <a:rPr lang="en-US" sz="2400" b="1" i="1" dirty="0" err="1" smtClean="0"/>
              <a:t>volk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als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zijn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ossen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schapen</a:t>
            </a:r>
            <a:r>
              <a:rPr lang="en-US" sz="2400" b="1" i="1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Oproep</a:t>
            </a:r>
            <a:r>
              <a:rPr lang="en-US" sz="2400" b="1" dirty="0" smtClean="0"/>
              <a:t> tot </a:t>
            </a:r>
            <a:r>
              <a:rPr lang="en-US" sz="2400" b="1" dirty="0" err="1" smtClean="0"/>
              <a:t>opstand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“Volk is de ware </a:t>
            </a:r>
            <a:r>
              <a:rPr lang="en-US" sz="2400" b="1" i="1" dirty="0" err="1" smtClean="0"/>
              <a:t>eigenaar</a:t>
            </a:r>
            <a:r>
              <a:rPr lang="en-US" sz="2400" b="1" i="1" dirty="0" smtClean="0"/>
              <a:t>”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Net </a:t>
            </a:r>
            <a:r>
              <a:rPr lang="en-US" sz="2400" b="1" dirty="0" err="1" smtClean="0"/>
              <a:t>als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Bataven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tegen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Romeinen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7"/>
            <a:ext cx="4680520" cy="33185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8" y="1124744"/>
            <a:ext cx="1359556" cy="22594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636" y="1124510"/>
            <a:ext cx="1446868" cy="225711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8" y="1990764"/>
            <a:ext cx="2671150" cy="45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7375818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i="1" dirty="0" smtClean="0">
                <a:solidFill>
                  <a:srgbClr val="FF0000"/>
                </a:solidFill>
              </a:rPr>
              <a:t>“Aan het volk van Nederland…”</a:t>
            </a:r>
            <a:endParaRPr lang="nl-NL" sz="4300" b="1" i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BE" sz="2400" b="1" dirty="0" smtClean="0"/>
              <a:t>Anoniem</a:t>
            </a:r>
            <a:r>
              <a:rPr lang="en-US" sz="2400" b="1" dirty="0" smtClean="0"/>
              <a:t> </a:t>
            </a:r>
            <a:r>
              <a:rPr lang="nl-B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pamflet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Kritiek</a:t>
            </a:r>
            <a:r>
              <a:rPr lang="en-US" sz="2400" b="1" dirty="0" smtClean="0"/>
              <a:t> op de </a:t>
            </a:r>
            <a:r>
              <a:rPr lang="en-US" sz="2400" b="1" dirty="0" err="1" smtClean="0"/>
              <a:t>prins</a:t>
            </a:r>
            <a:r>
              <a:rPr lang="en-US" sz="2400" b="1" dirty="0" smtClean="0"/>
              <a:t> = 30 </a:t>
            </a:r>
            <a:r>
              <a:rPr lang="en-US" sz="2400" b="1" dirty="0" err="1" smtClean="0"/>
              <a:t>jaar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verbannen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Joan </a:t>
            </a:r>
            <a:r>
              <a:rPr lang="en-US" sz="2400" b="1" dirty="0" err="1" smtClean="0"/>
              <a:t>Derk</a:t>
            </a:r>
            <a:r>
              <a:rPr lang="en-US" sz="2400" b="1" dirty="0" smtClean="0"/>
              <a:t> van der </a:t>
            </a:r>
            <a:r>
              <a:rPr lang="en-US" sz="2400" b="1" dirty="0" err="1" smtClean="0"/>
              <a:t>Capellen</a:t>
            </a:r>
            <a:r>
              <a:rPr lang="en-US" sz="2400" b="1" dirty="0" smtClean="0"/>
              <a:t> tot den Pol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Begin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patriotten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b="1" dirty="0" smtClean="0"/>
              <a:t>Geïnspireerd</a:t>
            </a:r>
            <a:r>
              <a:rPr lang="en-US" sz="2400" b="1" dirty="0" smtClean="0"/>
              <a:t> door </a:t>
            </a:r>
            <a:r>
              <a:rPr lang="en-US" sz="2400" b="1" dirty="0" err="1" smtClean="0"/>
              <a:t>Amerikaanse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Revolutie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b="1" dirty="0"/>
              <a:t>Geïnspireerd</a:t>
            </a:r>
            <a:r>
              <a:rPr lang="en-US" sz="2400" b="1" dirty="0" smtClean="0"/>
              <a:t> door </a:t>
            </a:r>
            <a:r>
              <a:rPr lang="en-US" sz="2400" b="1" dirty="0" err="1" smtClean="0"/>
              <a:t>Verlichting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Democratische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beweging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macht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de burgers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03104"/>
            <a:ext cx="3964032" cy="22651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42" y="929489"/>
            <a:ext cx="1930302" cy="32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76" y="2288831"/>
            <a:ext cx="3073028" cy="45245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4" y="2879461"/>
            <a:ext cx="3073028" cy="387356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291132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Patriotten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35134"/>
            <a:ext cx="5765444" cy="3562218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18e </a:t>
            </a:r>
            <a:r>
              <a:rPr lang="nl-NL" sz="2400" b="1" dirty="0" smtClean="0"/>
              <a:t>eeuw</a:t>
            </a:r>
            <a:r>
              <a:rPr lang="en-US" sz="2400" b="1" dirty="0" smtClean="0"/>
              <a:t>: </a:t>
            </a:r>
            <a:r>
              <a:rPr lang="nl-NL" sz="2400" b="1" dirty="0" smtClean="0"/>
              <a:t>volk</a:t>
            </a:r>
            <a:r>
              <a:rPr lang="en-US" sz="2400" b="1" dirty="0" smtClean="0"/>
              <a:t> is </a:t>
            </a:r>
            <a:r>
              <a:rPr lang="nl-NL" sz="2400" b="1" dirty="0" smtClean="0"/>
              <a:t>ontevreden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Vierde</a:t>
            </a:r>
            <a:r>
              <a:rPr lang="en-US" sz="2400" b="1" dirty="0" smtClean="0"/>
              <a:t> </a:t>
            </a:r>
            <a:r>
              <a:rPr lang="nl-NL" sz="2400" b="1" dirty="0" smtClean="0"/>
              <a:t>Engelse</a:t>
            </a:r>
            <a:r>
              <a:rPr lang="en-US" sz="2400" b="1" dirty="0" smtClean="0"/>
              <a:t> </a:t>
            </a:r>
            <a:r>
              <a:rPr lang="nl-NL" sz="2400" b="1" dirty="0" smtClean="0"/>
              <a:t>Zeeoorlog</a:t>
            </a:r>
            <a:r>
              <a:rPr lang="en-US" sz="2400" b="1" dirty="0" smtClean="0"/>
              <a:t> = </a:t>
            </a:r>
            <a:r>
              <a:rPr lang="nl-NL" sz="2400" b="1" dirty="0" smtClean="0"/>
              <a:t>nederlaag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Handel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</a:t>
            </a:r>
            <a:r>
              <a:rPr lang="nl-NL" sz="2400" b="1" dirty="0" smtClean="0"/>
              <a:t>nijverheid</a:t>
            </a:r>
            <a:r>
              <a:rPr lang="en-US" sz="2400" b="1" dirty="0" smtClean="0"/>
              <a:t> in </a:t>
            </a:r>
            <a:r>
              <a:rPr lang="nl-NL" sz="2400" b="1" dirty="0" smtClean="0"/>
              <a:t>verval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Willem V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“</a:t>
            </a:r>
            <a:r>
              <a:rPr lang="nl-NL" sz="2400" b="1" dirty="0" smtClean="0"/>
              <a:t>regentenkliek</a:t>
            </a:r>
            <a:r>
              <a:rPr lang="en-US" sz="2400" b="1" dirty="0" smtClean="0"/>
              <a:t>” </a:t>
            </a:r>
            <a:r>
              <a:rPr lang="nl-NL" sz="2400" b="1" dirty="0" smtClean="0"/>
              <a:t>hebben</a:t>
            </a:r>
            <a:r>
              <a:rPr lang="en-US" sz="2400" b="1" dirty="0" smtClean="0"/>
              <a:t> </a:t>
            </a:r>
            <a:r>
              <a:rPr lang="nl-NL" sz="2400" b="1" dirty="0" smtClean="0"/>
              <a:t>schuld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Tegen</a:t>
            </a:r>
            <a:r>
              <a:rPr lang="en-US" sz="2400" b="1" dirty="0" smtClean="0"/>
              <a:t> de </a:t>
            </a:r>
            <a:r>
              <a:rPr lang="nl-NL" sz="2400" b="1" dirty="0" smtClean="0"/>
              <a:t>oligarchie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Prins</a:t>
            </a:r>
            <a:r>
              <a:rPr lang="en-US" sz="2400" b="1" dirty="0" smtClean="0"/>
              <a:t>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</a:t>
            </a:r>
            <a:r>
              <a:rPr lang="nl-NL" sz="2400" b="1" dirty="0" smtClean="0"/>
              <a:t>regenten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zijn</a:t>
            </a:r>
            <a:r>
              <a:rPr lang="en-US" sz="2400" b="1" dirty="0" smtClean="0"/>
              <a:t> </a:t>
            </a:r>
            <a:r>
              <a:rPr lang="nl-NL" sz="2400" b="1" dirty="0" smtClean="0"/>
              <a:t>er</a:t>
            </a:r>
            <a:r>
              <a:rPr lang="en-US" sz="2400" b="1" dirty="0" smtClean="0"/>
              <a:t> </a:t>
            </a:r>
            <a:r>
              <a:rPr lang="nl-NL" sz="2400" b="1" dirty="0" smtClean="0"/>
              <a:t>alleen</a:t>
            </a:r>
            <a:r>
              <a:rPr lang="en-US" sz="2400" b="1" dirty="0" smtClean="0"/>
              <a:t> </a:t>
            </a:r>
            <a:r>
              <a:rPr lang="nl-NL" sz="2400" b="1" dirty="0" smtClean="0"/>
              <a:t>voor</a:t>
            </a:r>
            <a:r>
              <a:rPr lang="en-US" sz="2400" b="1" dirty="0" smtClean="0"/>
              <a:t> </a:t>
            </a:r>
            <a:r>
              <a:rPr lang="nl-NL" sz="2400" b="1" dirty="0" smtClean="0"/>
              <a:t>zichzelf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Vrijkorpsen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Gewapende</a:t>
            </a:r>
            <a:r>
              <a:rPr lang="en-US" sz="2400" b="1" dirty="0" smtClean="0"/>
              <a:t> </a:t>
            </a:r>
            <a:r>
              <a:rPr lang="nl-NL" sz="2400" b="1" dirty="0" smtClean="0"/>
              <a:t>burgerwacht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Verjagen</a:t>
            </a:r>
            <a:r>
              <a:rPr lang="en-US" sz="2400" b="1" dirty="0" smtClean="0"/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Oranjegezinden</a:t>
            </a:r>
            <a:r>
              <a:rPr lang="en-US" sz="2400" b="1" dirty="0" smtClean="0"/>
              <a:t> </a:t>
            </a:r>
            <a:r>
              <a:rPr lang="nl-NL" sz="2400" b="1" dirty="0" smtClean="0"/>
              <a:t>stadsbestuurders</a:t>
            </a:r>
            <a:endParaRPr lang="nl-NL" sz="24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75" y="4634549"/>
            <a:ext cx="3073028" cy="21788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03" y="190625"/>
            <a:ext cx="3073028" cy="24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723180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Patriotten en Oranjegezinden</a:t>
            </a:r>
            <a:endParaRPr lang="nl-NL" sz="43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7920"/>
              </p:ext>
            </p:extLst>
          </p:nvPr>
        </p:nvGraphicFramePr>
        <p:xfrm>
          <a:off x="395536" y="1052736"/>
          <a:ext cx="8496944" cy="363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774208083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620532797"/>
                    </a:ext>
                  </a:extLst>
                </a:gridCol>
              </a:tblGrid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 smtClean="0"/>
                        <a:t>Patriotten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 smtClean="0"/>
                        <a:t>Oranjepartij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832076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nl-NL" b="1" noProof="0" dirty="0" smtClean="0"/>
                        <a:t>Voor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nl-NL" b="1" baseline="0" noProof="0" dirty="0" smtClean="0"/>
                        <a:t>democratie</a:t>
                      </a:r>
                      <a:endParaRPr lang="nl-NL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noProof="0" dirty="0" smtClean="0"/>
                        <a:t>Tegen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democratie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872436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Tegen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stadhouder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stadhouder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252167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gelijkheid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Tegen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gelijkheid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211071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burgers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regenten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697462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Franse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Revolutie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Tegen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Franse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Revolutie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066308"/>
                  </a:ext>
                </a:extLst>
              </a:tr>
            </a:tbl>
          </a:graphicData>
        </a:graphic>
      </p:graphicFrame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80772"/>
            <a:ext cx="3600400" cy="290432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3" y="2268849"/>
            <a:ext cx="3600400" cy="290432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72905"/>
            <a:ext cx="3600400" cy="290432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3" y="3477006"/>
            <a:ext cx="3600400" cy="290432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3" y="4053070"/>
            <a:ext cx="3600400" cy="290432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1780772"/>
            <a:ext cx="2714001" cy="280035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2284828"/>
            <a:ext cx="2714001" cy="280035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8" y="2788884"/>
            <a:ext cx="2714001" cy="280035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6" y="3508964"/>
            <a:ext cx="2714001" cy="280035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57" y="4085028"/>
            <a:ext cx="2714001" cy="28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2.77778E-7 0.0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1.38889E-6 0.07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8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0.08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0017 0.1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087 0.104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0.08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08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2.77778E-7 -4.44444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0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1.38889E-6 -4.0740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4016"/>
            <a:ext cx="7135570" cy="37666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" y="3777919"/>
            <a:ext cx="4222120" cy="265985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291132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Willem V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9040"/>
            <a:ext cx="4811197" cy="270629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0626"/>
            <a:ext cx="1656184" cy="21025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01009"/>
            <a:ext cx="4300412" cy="29943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01" y="3501008"/>
            <a:ext cx="4491495" cy="299432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3" y="2442622"/>
            <a:ext cx="4357733" cy="366333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33" y="3934789"/>
            <a:ext cx="4636632" cy="261553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65" y="805436"/>
            <a:ext cx="2416773" cy="3048155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809544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Voelt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nattigheid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vlucht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naar</a:t>
            </a:r>
            <a:r>
              <a:rPr lang="en-US" sz="2400" b="1" dirty="0" smtClean="0"/>
              <a:t> Nijmegen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Wilhelmina van Pruisen wil terug naar Den Haag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Aanhouding </a:t>
            </a:r>
            <a:r>
              <a:rPr lang="nl-NL" sz="2400" b="1" dirty="0" err="1" smtClean="0"/>
              <a:t>Goejanverwellesluis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Pruisen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helpen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Patriotten vluchten naar Frankrijk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Aansluiten bij Frans leger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Bataafs legioen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Doel: de Republiek bevrijden van </a:t>
            </a:r>
            <a:r>
              <a:rPr lang="nl-NL" sz="2400" b="1" dirty="0" err="1" smtClean="0"/>
              <a:t>oranjegezinden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330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59" y="2614714"/>
            <a:ext cx="5413097" cy="376661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1795: Bataafse Revolutie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39" y="4305452"/>
            <a:ext cx="1656184" cy="21025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06" y="1239844"/>
            <a:ext cx="3898998" cy="299432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7" y="1946906"/>
            <a:ext cx="3676924" cy="316731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1" y="2915291"/>
            <a:ext cx="2416773" cy="3048155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7447372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Bataafs legioen </a:t>
            </a:r>
            <a:r>
              <a:rPr lang="nl-NL" sz="2400" b="1" dirty="0"/>
              <a:t>met </a:t>
            </a:r>
            <a:r>
              <a:rPr lang="nl-NL" sz="2400" b="1" dirty="0" smtClean="0"/>
              <a:t>Franse legers</a:t>
            </a:r>
            <a:endParaRPr lang="nl-NL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Trekken de Republiek binnen</a:t>
            </a:r>
            <a:endParaRPr lang="nl-NL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Bataafse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Willem </a:t>
            </a:r>
            <a:r>
              <a:rPr lang="nl-NL" sz="2400" b="1" dirty="0"/>
              <a:t>V </a:t>
            </a:r>
            <a:r>
              <a:rPr lang="nl-NL" sz="2400" b="1" dirty="0" smtClean="0"/>
              <a:t>vlucht naar Engeland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Stadhouder </a:t>
            </a:r>
            <a:r>
              <a:rPr lang="nl-NL" sz="2400" b="1" dirty="0"/>
              <a:t>en </a:t>
            </a:r>
            <a:r>
              <a:rPr lang="nl-NL" sz="2400" b="1" dirty="0" smtClean="0"/>
              <a:t>regenten: macht kwijt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Revolutionaire patriotten: nieuwe machthebbers</a:t>
            </a:r>
            <a:endParaRPr lang="nl-NL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Bataafse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Republiek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275856" y="268434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>
                <a:solidFill>
                  <a:schemeClr val="bg1"/>
                </a:solidFill>
              </a:rPr>
              <a:t>Over de bevroren Waal bij Gendt en </a:t>
            </a:r>
            <a:r>
              <a:rPr lang="nl-NL" sz="2000" b="1" i="1" dirty="0" err="1" smtClean="0">
                <a:solidFill>
                  <a:schemeClr val="bg1"/>
                </a:solidFill>
              </a:rPr>
              <a:t>Doornenburg</a:t>
            </a:r>
            <a:endParaRPr lang="nl-NL" sz="2000" b="1" i="1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14" y="4625361"/>
            <a:ext cx="3579898" cy="2365289"/>
          </a:xfrm>
          <a:prstGeom prst="rect">
            <a:avLst/>
          </a:prstGeom>
        </p:spPr>
      </p:pic>
      <p:sp>
        <p:nvSpPr>
          <p:cNvPr id="19" name="Vermenigvuldigen 18"/>
          <p:cNvSpPr/>
          <p:nvPr/>
        </p:nvSpPr>
        <p:spPr>
          <a:xfrm>
            <a:off x="3105541" y="429309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Tijdelijke aanduiding voor inhoud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4305452"/>
            <a:ext cx="2809620" cy="2102532"/>
          </a:xfrm>
          <a:prstGeom prst="rect">
            <a:avLst/>
          </a:prstGeom>
        </p:spPr>
      </p:pic>
      <p:sp>
        <p:nvSpPr>
          <p:cNvPr id="22" name="Vermenigvuldigen 21"/>
          <p:cNvSpPr/>
          <p:nvPr/>
        </p:nvSpPr>
        <p:spPr>
          <a:xfrm>
            <a:off x="395536" y="429309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ermenigvuldigen 22"/>
          <p:cNvSpPr/>
          <p:nvPr/>
        </p:nvSpPr>
        <p:spPr>
          <a:xfrm>
            <a:off x="1754486" y="429309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8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6" y="2951194"/>
            <a:ext cx="5413097" cy="373158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Bataafse Republiek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29" y="2951194"/>
            <a:ext cx="3200267" cy="373231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36" y="219673"/>
            <a:ext cx="1630384" cy="224993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4" y="3654862"/>
            <a:ext cx="1646002" cy="260645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27" y="2711166"/>
            <a:ext cx="4902193" cy="3971609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76" y="2852936"/>
            <a:ext cx="4111220" cy="2960077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268760"/>
            <a:ext cx="7447372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Naar Frans voorbeeld</a:t>
            </a:r>
            <a:endParaRPr lang="nl-NL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Verklaring van de rechten van de mens en de burger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Algemeen kiesrecht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Parlement: Nationale Vergadering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1798: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Parlement </a:t>
            </a:r>
            <a:r>
              <a:rPr lang="nl-NL" sz="2400" b="1" dirty="0"/>
              <a:t>heeft de macht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</a:t>
            </a:r>
            <a:r>
              <a:rPr lang="nl-NL" sz="2400" b="1" dirty="0" smtClean="0"/>
              <a:t>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Franse tijd</a:t>
            </a:r>
            <a:r>
              <a:rPr lang="nl-NL" sz="2400" b="1" dirty="0"/>
              <a:t> 1795-1813</a:t>
            </a:r>
          </a:p>
          <a:p>
            <a:pPr>
              <a:lnSpc>
                <a:spcPct val="150000"/>
              </a:lnSpc>
            </a:pP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2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533</Words>
  <Application>Microsoft Office PowerPoint</Application>
  <PresentationFormat>Diavoorstelling (4:3)</PresentationFormat>
  <Paragraphs>159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Edwardian Script ITC</vt:lpstr>
      <vt:lpstr>Wingdings</vt:lpstr>
      <vt:lpstr>Kantoorthema</vt:lpstr>
      <vt:lpstr>Revolutie in Nederland</vt:lpstr>
      <vt:lpstr>Ancien Régime in de Republiek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311</cp:revision>
  <dcterms:created xsi:type="dcterms:W3CDTF">2011-09-12T12:30:35Z</dcterms:created>
  <dcterms:modified xsi:type="dcterms:W3CDTF">2017-01-09T15:21:56Z</dcterms:modified>
</cp:coreProperties>
</file>